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4"/>
  </p:notesMasterIdLst>
  <p:sldIdLst>
    <p:sldId id="256" r:id="rId2"/>
    <p:sldId id="257" r:id="rId3"/>
    <p:sldId id="258" r:id="rId4"/>
    <p:sldId id="275" r:id="rId5"/>
    <p:sldId id="260" r:id="rId6"/>
    <p:sldId id="259" r:id="rId7"/>
    <p:sldId id="276" r:id="rId8"/>
    <p:sldId id="268" r:id="rId9"/>
    <p:sldId id="261" r:id="rId10"/>
    <p:sldId id="279" r:id="rId11"/>
    <p:sldId id="280" r:id="rId12"/>
    <p:sldId id="281" r:id="rId13"/>
    <p:sldId id="263" r:id="rId14"/>
    <p:sldId id="277" r:id="rId15"/>
    <p:sldId id="265" r:id="rId16"/>
    <p:sldId id="267" r:id="rId17"/>
    <p:sldId id="269" r:id="rId18"/>
    <p:sldId id="270" r:id="rId19"/>
    <p:sldId id="271" r:id="rId20"/>
    <p:sldId id="272" r:id="rId21"/>
    <p:sldId id="274" r:id="rId22"/>
    <p:sldId id="278" r:id="rId2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47"/>
    <p:restoredTop sz="66409" autoAdjust="0"/>
  </p:normalViewPr>
  <p:slideViewPr>
    <p:cSldViewPr snapToGrid="0" snapToObjects="1">
      <p:cViewPr varScale="1">
        <p:scale>
          <a:sx n="72" d="100"/>
          <a:sy n="72" d="100"/>
        </p:scale>
        <p:origin x="1824" y="1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0D860B-F84D-AA44-9411-C2D7036E646C}" type="datetimeFigureOut">
              <a:rPr lang="en-US" smtClean="0"/>
              <a:t>9/24/19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FBCA2B-78F2-E343-99AB-7622C99528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4651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FBCA2B-78F2-E343-99AB-7622C995286A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746650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FBCA2B-78F2-E343-99AB-7622C995286A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858744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FBCA2B-78F2-E343-99AB-7622C995286A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899202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FBCA2B-78F2-E343-99AB-7622C995286A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817748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FBCA2B-78F2-E343-99AB-7622C995286A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060250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FBCA2B-78F2-E343-99AB-7622C995286A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831100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FBCA2B-78F2-E343-99AB-7622C995286A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226258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FBCA2B-78F2-E343-99AB-7622C995286A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093119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FBCA2B-78F2-E343-99AB-7622C995286A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380068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FBCA2B-78F2-E343-99AB-7622C995286A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211410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 Human Being is Illegal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FBCA2B-78F2-E343-99AB-7622C995286A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43447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FBCA2B-78F2-E343-99AB-7622C995286A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12138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FBCA2B-78F2-E343-99AB-7622C995286A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47689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FBCA2B-78F2-E343-99AB-7622C995286A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70464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FBCA2B-78F2-E343-99AB-7622C995286A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20091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FBCA2B-78F2-E343-99AB-7622C995286A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87456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FBCA2B-78F2-E343-99AB-7622C995286A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7011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Oberbaum</a:t>
            </a:r>
            <a:r>
              <a:rPr lang="en-US" baseline="0" dirty="0"/>
              <a:t> Bridge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FBCA2B-78F2-E343-99AB-7622C995286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54736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FBCA2B-78F2-E343-99AB-7622C995286A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70998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71DA75-368B-B340-A96A-41CFFABF6A67}" type="datetimeFigureOut">
              <a:rPr lang="en-US" smtClean="0"/>
              <a:t>9/24/19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74C24B-655E-8343-B805-CD95B176C28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13620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71DA75-368B-B340-A96A-41CFFABF6A67}" type="datetimeFigureOut">
              <a:rPr lang="en-US" smtClean="0"/>
              <a:t>9/24/19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74C24B-655E-8343-B805-CD95B176C28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25201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71DA75-368B-B340-A96A-41CFFABF6A67}" type="datetimeFigureOut">
              <a:rPr lang="en-US" smtClean="0"/>
              <a:t>9/24/19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74C24B-655E-8343-B805-CD95B176C28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79516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71DA75-368B-B340-A96A-41CFFABF6A67}" type="datetimeFigureOut">
              <a:rPr lang="en-US" smtClean="0"/>
              <a:t>9/24/19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74C24B-655E-8343-B805-CD95B176C28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01181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71DA75-368B-B340-A96A-41CFFABF6A67}" type="datetimeFigureOut">
              <a:rPr lang="en-US" smtClean="0"/>
              <a:t>9/24/19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74C24B-655E-8343-B805-CD95B176C28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02233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71DA75-368B-B340-A96A-41CFFABF6A67}" type="datetimeFigureOut">
              <a:rPr lang="en-US" smtClean="0"/>
              <a:t>9/24/19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74C24B-655E-8343-B805-CD95B176C28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04196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71DA75-368B-B340-A96A-41CFFABF6A67}" type="datetimeFigureOut">
              <a:rPr lang="en-US" smtClean="0"/>
              <a:t>9/24/19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74C24B-655E-8343-B805-CD95B176C28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1662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71DA75-368B-B340-A96A-41CFFABF6A67}" type="datetimeFigureOut">
              <a:rPr lang="en-US" smtClean="0"/>
              <a:t>9/24/19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74C24B-655E-8343-B805-CD95B176C28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41947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71DA75-368B-B340-A96A-41CFFABF6A67}" type="datetimeFigureOut">
              <a:rPr lang="en-US" smtClean="0"/>
              <a:t>9/24/19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74C24B-655E-8343-B805-CD95B176C28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29466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71DA75-368B-B340-A96A-41CFFABF6A67}" type="datetimeFigureOut">
              <a:rPr lang="en-US" smtClean="0"/>
              <a:t>9/24/19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74C24B-655E-8343-B805-CD95B176C28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01250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71DA75-368B-B340-A96A-41CFFABF6A67}" type="datetimeFigureOut">
              <a:rPr lang="en-US" smtClean="0"/>
              <a:t>9/24/19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74C24B-655E-8343-B805-CD95B176C28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56654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71DA75-368B-B340-A96A-41CFFABF6A67}" type="datetimeFigureOut">
              <a:rPr lang="en-US" smtClean="0"/>
              <a:t>9/24/19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74C24B-655E-8343-B805-CD95B176C28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82869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2.png"/><Relationship Id="rId5" Type="http://schemas.openxmlformats.org/officeDocument/2006/relationships/image" Target="../media/image1.tiff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3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6" Type="http://schemas.openxmlformats.org/officeDocument/2006/relationships/image" Target="../media/image2.png"/><Relationship Id="rId5" Type="http://schemas.openxmlformats.org/officeDocument/2006/relationships/image" Target="../media/image16.jpg"/><Relationship Id="rId4" Type="http://schemas.openxmlformats.org/officeDocument/2006/relationships/notesSlide" Target="../notesSlides/notesSlide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6" Type="http://schemas.openxmlformats.org/officeDocument/2006/relationships/image" Target="../media/image2.png"/><Relationship Id="rId5" Type="http://schemas.openxmlformats.org/officeDocument/2006/relationships/image" Target="../media/image17.jpg"/><Relationship Id="rId4" Type="http://schemas.openxmlformats.org/officeDocument/2006/relationships/notesSlide" Target="../notesSlides/notesSlide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6" Type="http://schemas.openxmlformats.org/officeDocument/2006/relationships/image" Target="../media/image2.png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6" Type="http://schemas.openxmlformats.org/officeDocument/2006/relationships/image" Target="../media/image2.png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wav"/><Relationship Id="rId1" Type="http://schemas.microsoft.com/office/2007/relationships/media" Target="../media/media14.wav"/><Relationship Id="rId6" Type="http://schemas.openxmlformats.org/officeDocument/2006/relationships/image" Target="../media/image2.png"/><Relationship Id="rId5" Type="http://schemas.openxmlformats.org/officeDocument/2006/relationships/image" Target="../media/image20.jpg"/><Relationship Id="rId4" Type="http://schemas.openxmlformats.org/officeDocument/2006/relationships/notesSlide" Target="../notesSlides/notesSlide1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2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16.wav"/><Relationship Id="rId1" Type="http://schemas.microsoft.com/office/2007/relationships/media" Target="../media/media16.wav"/><Relationship Id="rId6" Type="http://schemas.openxmlformats.org/officeDocument/2006/relationships/hyperlink" Target="http://www.towson.edu/academics/international/abroad/scholarships.html" TargetMode="External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1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7.wav"/><Relationship Id="rId1" Type="http://schemas.microsoft.com/office/2007/relationships/media" Target="../media/media17.wav"/><Relationship Id="rId6" Type="http://schemas.openxmlformats.org/officeDocument/2006/relationships/image" Target="../media/image2.png"/><Relationship Id="rId5" Type="http://schemas.openxmlformats.org/officeDocument/2006/relationships/image" Target="../media/image22.png"/><Relationship Id="rId4" Type="http://schemas.openxmlformats.org/officeDocument/2006/relationships/notesSlide" Target="../notesSlides/notesSlide19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2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2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2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6" Type="http://schemas.openxmlformats.org/officeDocument/2006/relationships/image" Target="../media/image2.png"/><Relationship Id="rId5" Type="http://schemas.openxmlformats.org/officeDocument/2006/relationships/image" Target="../media/image8.jp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704F256-FCCC-6943-8145-A42E793669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841562"/>
            <a:ext cx="9196293" cy="551777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Arts as Sanctuary in Berlin: Innovation in Arts Engagement and Integration for Refugees</a:t>
            </a:r>
            <a:br>
              <a:rPr lang="en-US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>
                <a:solidFill>
                  <a:schemeClr val="bg1"/>
                </a:solidFill>
              </a:rPr>
              <a:t>Offered as IDFA 604 for 3 credits for Summer 2020</a:t>
            </a:r>
          </a:p>
          <a:p>
            <a:r>
              <a:rPr lang="en-US" dirty="0">
                <a:solidFill>
                  <a:schemeClr val="bg1"/>
                </a:solidFill>
              </a:rPr>
              <a:t>Taught by Kate Collins</a:t>
            </a:r>
          </a:p>
          <a:p>
            <a:r>
              <a:rPr lang="en-US" dirty="0">
                <a:solidFill>
                  <a:schemeClr val="bg1"/>
                </a:solidFill>
              </a:rPr>
              <a:t>At Towson University</a:t>
            </a:r>
          </a:p>
        </p:txBody>
      </p:sp>
      <p:pic>
        <p:nvPicPr>
          <p:cNvPr id="4" name="Sound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85800" y="564169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244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86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05BD5F-7A06-5941-B207-1340720CEE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Arts and Schools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23CBD8-523F-1E49-9239-165B7BA4D63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Berlin’s East Side Gallery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25CCDDDA-1831-3F41-AD96-5F25D8F40C9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0660" y="2635448"/>
            <a:ext cx="4446728" cy="3335046"/>
          </a:xfr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FC2ACF7-9B5F-5E44-92FC-3ACFAD2F74A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Group visit to a local Gymnasium (high school)</a:t>
            </a: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62D29B39-985B-A24B-BD9F-8D2354FAE75F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 rot="10800000">
            <a:off x="4645024" y="2634852"/>
            <a:ext cx="4447522" cy="3335641"/>
          </a:xfrm>
        </p:spPr>
      </p:pic>
    </p:spTree>
    <p:extLst>
      <p:ext uri="{BB962C8B-B14F-4D97-AF65-F5344CB8AC3E}">
        <p14:creationId xmlns:p14="http://schemas.microsoft.com/office/powerpoint/2010/main" val="6918853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2E5604-7156-3348-B92E-5463A43AAB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Museum Visits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EA485C-4716-FB49-A3D1-0A9122B5158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err="1"/>
              <a:t>Pergamon</a:t>
            </a:r>
            <a:r>
              <a:rPr lang="en-US" dirty="0"/>
              <a:t> Museum Tour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EBED9B14-0331-0D4C-BB7B-F1810AD4B75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26753" y="2635448"/>
            <a:ext cx="4470635" cy="3352976"/>
          </a:xfr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44A062E-EB85-A24A-9B85-795F65D1711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Workshop at Hamburg’s </a:t>
            </a:r>
            <a:r>
              <a:rPr lang="en-US" dirty="0" err="1"/>
              <a:t>Kunstehalle</a:t>
            </a:r>
            <a:endParaRPr lang="en-US" dirty="0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F27BEC4E-585D-914B-B867-9238F9F835AD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4"/>
          <a:stretch>
            <a:fillRect/>
          </a:stretch>
        </p:blipFill>
        <p:spPr>
          <a:xfrm>
            <a:off x="4645025" y="2634853"/>
            <a:ext cx="4498975" cy="3374231"/>
          </a:xfrm>
        </p:spPr>
      </p:pic>
    </p:spTree>
    <p:extLst>
      <p:ext uri="{BB962C8B-B14F-4D97-AF65-F5344CB8AC3E}">
        <p14:creationId xmlns:p14="http://schemas.microsoft.com/office/powerpoint/2010/main" val="35417631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1D5BF6-201F-CB49-A1E7-DFCF4F77F2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 fantastic public transportation system (involves plenty of walking)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DDCA43-0DC3-E647-A0A4-001A30F9BC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6753" y="1535113"/>
            <a:ext cx="4470635" cy="639762"/>
          </a:xfrm>
        </p:spPr>
        <p:txBody>
          <a:bodyPr>
            <a:normAutofit/>
          </a:bodyPr>
          <a:lstStyle/>
          <a:p>
            <a:r>
              <a:rPr lang="en-US" dirty="0"/>
              <a:t>Public Transportation Adventures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51742ADD-95AB-A14B-B1E6-07A26869254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26753" y="2635448"/>
            <a:ext cx="4470635" cy="3352976"/>
          </a:xfr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8A4220E-C2A7-B14F-A981-8A7D5F6A5E7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498975" cy="921216"/>
          </a:xfrm>
        </p:spPr>
        <p:txBody>
          <a:bodyPr>
            <a:normAutofit/>
          </a:bodyPr>
          <a:lstStyle/>
          <a:p>
            <a:r>
              <a:rPr lang="en-US" dirty="0"/>
              <a:t>Spontaneous Train Station </a:t>
            </a:r>
          </a:p>
          <a:p>
            <a:r>
              <a:rPr lang="en-US" dirty="0"/>
              <a:t>Dance Lessons </a:t>
            </a: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D5B29BF4-B0EB-4A43-826D-41AC78C7E3A1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4645025" y="2634853"/>
            <a:ext cx="4498975" cy="3374231"/>
          </a:xfrm>
        </p:spPr>
      </p:pic>
    </p:spTree>
    <p:extLst>
      <p:ext uri="{BB962C8B-B14F-4D97-AF65-F5344CB8AC3E}">
        <p14:creationId xmlns:p14="http://schemas.microsoft.com/office/powerpoint/2010/main" val="31458999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Berlin Wall Memorial</a:t>
            </a:r>
          </a:p>
        </p:txBody>
      </p:sp>
      <p:pic>
        <p:nvPicPr>
          <p:cNvPr id="4" name="Content Placeholder 3" descr="Berlin-Wall-Memorial.jpg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5" b="1245"/>
          <a:stretch>
            <a:fillRect/>
          </a:stretch>
        </p:blipFill>
        <p:spPr>
          <a:xfrm>
            <a:off x="0" y="1600200"/>
            <a:ext cx="9144000" cy="5028847"/>
          </a:xfrm>
        </p:spPr>
      </p:pic>
      <p:pic>
        <p:nvPicPr>
          <p:cNvPr id="3" name="Sound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57200" y="471862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238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86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Reichstag</a:t>
            </a:r>
          </a:p>
        </p:txBody>
      </p:sp>
      <p:pic>
        <p:nvPicPr>
          <p:cNvPr id="4" name="Content Placeholder 3" descr="reichstag_dome_by_rh89.jpg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50" b="7550"/>
          <a:stretch>
            <a:fillRect/>
          </a:stretch>
        </p:blipFill>
        <p:spPr>
          <a:xfrm>
            <a:off x="-58056" y="1600200"/>
            <a:ext cx="9202056" cy="5060776"/>
          </a:xfrm>
        </p:spPr>
      </p:pic>
      <p:pic>
        <p:nvPicPr>
          <p:cNvPr id="3" name="Sound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57200" y="420759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2749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87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Street Art Tour</a:t>
            </a:r>
            <a:br>
              <a:rPr lang="en-US" dirty="0"/>
            </a:br>
            <a:r>
              <a:rPr lang="en-US" sz="2000" dirty="0"/>
              <a:t>(one of the absolute favorite parts of the trip in 2018!)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5"/>
          <a:srcRect t="5984" b="5984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3" name="Sound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57200" y="60483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461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03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066800"/>
            <a:ext cx="9144000" cy="470262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22058" y="523139"/>
            <a:ext cx="30127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Hamburg</a:t>
            </a:r>
          </a:p>
        </p:txBody>
      </p: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4556" y="90070"/>
            <a:ext cx="505496" cy="505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4545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4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Expectations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3 credit graduate course</a:t>
            </a:r>
          </a:p>
          <a:p>
            <a:r>
              <a:rPr lang="en-US" dirty="0"/>
              <a:t>3 or 4 prep meetings before departing</a:t>
            </a:r>
          </a:p>
          <a:p>
            <a:r>
              <a:rPr lang="en-US" dirty="0"/>
              <a:t>Survival German lessons</a:t>
            </a:r>
          </a:p>
          <a:p>
            <a:r>
              <a:rPr lang="en-US" dirty="0"/>
              <a:t>Reflection Assignments</a:t>
            </a:r>
          </a:p>
          <a:p>
            <a:r>
              <a:rPr lang="en-US" dirty="0"/>
              <a:t>Readings &amp; Daily Debriefing</a:t>
            </a:r>
          </a:p>
          <a:p>
            <a:r>
              <a:rPr lang="en-US" dirty="0"/>
              <a:t>Photo Essay/Blog – due two weeks after returning to U.S.</a:t>
            </a:r>
          </a:p>
        </p:txBody>
      </p:sp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561ADFE-BF7B-4844-BA81-966897D8CE3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0729" y="43973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6382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46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Accommodation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8392" y="1566927"/>
            <a:ext cx="7065539" cy="4665922"/>
          </a:xfrm>
        </p:spPr>
      </p:pic>
      <p:pic>
        <p:nvPicPr>
          <p:cNvPr id="3" name="Sound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65592" y="60483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193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2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Expenses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20709095"/>
              </p:ext>
            </p:extLst>
          </p:nvPr>
        </p:nvGraphicFramePr>
        <p:xfrm>
          <a:off x="1026366" y="1658257"/>
          <a:ext cx="7147249" cy="329184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5187135">
                  <a:extLst>
                    <a:ext uri="{9D8B030D-6E8A-4147-A177-3AD203B41FA5}">
                      <a16:colId xmlns:a16="http://schemas.microsoft.com/office/drawing/2014/main" val="2216918118"/>
                    </a:ext>
                  </a:extLst>
                </a:gridCol>
                <a:gridCol w="1960114">
                  <a:extLst>
                    <a:ext uri="{9D8B030D-6E8A-4147-A177-3AD203B41FA5}">
                      <a16:colId xmlns:a16="http://schemas.microsoft.com/office/drawing/2014/main" val="175627355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3000" b="1" dirty="0"/>
                        <a:t>Program Fee (estimate)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000" dirty="0"/>
                        <a:t>$3,500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991863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3000" b="1" dirty="0"/>
                        <a:t>Study Abroad Fee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000" dirty="0"/>
                        <a:t>$190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8875314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3000" b="1" dirty="0"/>
                        <a:t>Meals (estimate)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000" dirty="0"/>
                        <a:t>$300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521283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3000" b="1" dirty="0"/>
                        <a:t>Airfare</a:t>
                      </a:r>
                      <a:r>
                        <a:rPr lang="en-US" sz="3000" b="1" baseline="0" dirty="0"/>
                        <a:t> (estimate)</a:t>
                      </a:r>
                      <a:endParaRPr lang="en-US" sz="3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000" dirty="0"/>
                        <a:t>$1,300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489293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3000" b="1" dirty="0"/>
                        <a:t>Personal expenses (estimate)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000" dirty="0"/>
                        <a:t>$200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61835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3000" b="1" dirty="0"/>
                        <a:t>ESTIMATED TOTAL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000" dirty="0"/>
                        <a:t>$5,490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74995352"/>
                  </a:ext>
                </a:extLst>
              </a:tr>
            </a:tbl>
          </a:graphicData>
        </a:graphic>
      </p:graphicFrame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FB6DACB-27B0-3E4C-9A7E-F752CB66667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57200" y="43973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3157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133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new and timely course.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5"/>
          <a:srcRect l="6578" r="6578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3" name="Sound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52962" y="60483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2084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9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Scholarships/Aid</a:t>
            </a:r>
          </a:p>
        </p:txBody>
      </p:sp>
      <p:pic>
        <p:nvPicPr>
          <p:cNvPr id="6" name="Picture 5"/>
          <p:cNvPicPr/>
          <p:nvPr/>
        </p:nvPicPr>
        <p:blipFill rotWithShape="1">
          <a:blip r:embed="rId5"/>
          <a:srcRect t="15170" r="45716" b="5369"/>
          <a:stretch/>
        </p:blipFill>
        <p:spPr bwMode="auto">
          <a:xfrm>
            <a:off x="387220" y="1417638"/>
            <a:ext cx="8369559" cy="429872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653142" y="6108475"/>
            <a:ext cx="803365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hlinkClick r:id="rId6"/>
              </a:rPr>
              <a:t>www.towson.edu</a:t>
            </a:r>
            <a:r>
              <a:rPr lang="en-US" sz="2200">
                <a:hlinkClick r:id="rId6"/>
              </a:rPr>
              <a:t>/academics/international/abroad/scholarships.html</a:t>
            </a:r>
            <a:r>
              <a:rPr lang="en-US" sz="2200"/>
              <a:t> </a:t>
            </a:r>
          </a:p>
        </p:txBody>
      </p:sp>
      <p:pic>
        <p:nvPicPr>
          <p:cNvPr id="3" name="Sound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87220" y="27463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7185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95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77800"/>
            <a:ext cx="9144000" cy="648081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73072" y="796935"/>
            <a:ext cx="423275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solidFill>
                  <a:schemeClr val="bg1"/>
                </a:solidFill>
              </a:rPr>
              <a:t>Questions?</a:t>
            </a:r>
          </a:p>
        </p:txBody>
      </p: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63504" y="341695"/>
            <a:ext cx="619135" cy="619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7539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81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Something else that might be helpful</a:t>
            </a:r>
            <a:r>
              <a:rPr lang="is-IS"/>
              <a:t>…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Consider looking up YouTube videos on Berlin, Hamburg and maybe some of the arts institutions we’re going to visit. That might be a fun and helpful way to get a deeper look into what you can look forward to on this trip!</a:t>
            </a:r>
          </a:p>
        </p:txBody>
      </p:sp>
    </p:spTree>
    <p:extLst>
      <p:ext uri="{BB962C8B-B14F-4D97-AF65-F5344CB8AC3E}">
        <p14:creationId xmlns:p14="http://schemas.microsoft.com/office/powerpoint/2010/main" val="25352116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19100"/>
            <a:ext cx="9144000" cy="5997804"/>
          </a:xfrm>
          <a:prstGeom prst="rect">
            <a:avLst/>
          </a:prstGeom>
        </p:spPr>
      </p:pic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75872" y="58465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9807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2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784135"/>
            <a:ext cx="9144000" cy="5146766"/>
          </a:xfrm>
          <a:prstGeom prst="rect">
            <a:avLst/>
          </a:prstGeom>
        </p:spPr>
      </p:pic>
      <p:pic>
        <p:nvPicPr>
          <p:cNvPr id="3" name="Sound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32476" y="19540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3336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9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850900"/>
            <a:ext cx="9144000" cy="5134708"/>
          </a:xfrm>
          <a:prstGeom prst="rect">
            <a:avLst/>
          </a:prstGeom>
        </p:spPr>
      </p:pic>
      <p:pic>
        <p:nvPicPr>
          <p:cNvPr id="3" name="Sound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71022" y="4445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714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46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>
              <a:lnSpc>
                <a:spcPct val="150000"/>
              </a:lnSpc>
              <a:buFont typeface="Wingdings" charset="2"/>
              <a:buChar char="u"/>
            </a:pPr>
            <a:r>
              <a:rPr lang="en-US" dirty="0"/>
              <a:t>Study Abroad Applications Due – March 15</a:t>
            </a:r>
          </a:p>
          <a:p>
            <a:pPr>
              <a:lnSpc>
                <a:spcPct val="150000"/>
              </a:lnSpc>
              <a:buFont typeface="Wingdings" charset="2"/>
              <a:buChar char="u"/>
            </a:pPr>
            <a:r>
              <a:rPr lang="en-US" dirty="0"/>
              <a:t>Depart U.S. - June 25</a:t>
            </a:r>
          </a:p>
          <a:p>
            <a:pPr>
              <a:lnSpc>
                <a:spcPct val="150000"/>
              </a:lnSpc>
              <a:buFont typeface="Wingdings" charset="2"/>
              <a:buChar char="u"/>
            </a:pPr>
            <a:r>
              <a:rPr lang="en-US" dirty="0"/>
              <a:t>First Day in Berlin – June 26</a:t>
            </a:r>
          </a:p>
          <a:p>
            <a:pPr>
              <a:lnSpc>
                <a:spcPct val="150000"/>
              </a:lnSpc>
              <a:buFont typeface="Wingdings" charset="2"/>
              <a:buChar char="u"/>
            </a:pPr>
            <a:r>
              <a:rPr lang="en-US" dirty="0"/>
              <a:t>AMAZING TIMES IN GERMANY!! June 26 – July 6</a:t>
            </a:r>
          </a:p>
          <a:p>
            <a:pPr>
              <a:lnSpc>
                <a:spcPct val="150000"/>
              </a:lnSpc>
              <a:buFont typeface="Wingdings" charset="2"/>
              <a:buChar char="u"/>
            </a:pPr>
            <a:r>
              <a:rPr lang="en-US" dirty="0"/>
              <a:t>Depart for U.S. – July 7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F2F5403-7F6A-1B47-BC44-5322F2D870A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4871" y="60483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1878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22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Apply!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Apply online in Horizons – TU’s web-based study abroad management system no later than </a:t>
            </a:r>
            <a:r>
              <a:rPr lang="en-US" b="1" dirty="0">
                <a:solidFill>
                  <a:srgbClr val="FF0000"/>
                </a:solidFill>
              </a:rPr>
              <a:t>March 15, 2020</a:t>
            </a:r>
          </a:p>
          <a:p>
            <a:r>
              <a:rPr lang="en-US" dirty="0"/>
              <a:t>Application includes:</a:t>
            </a:r>
          </a:p>
          <a:p>
            <a:pPr marL="571500" lvl="1" indent="-171450">
              <a:buFont typeface="Arial" panose="020B0604020202020204" pitchFamily="34" charset="0"/>
              <a:buChar char="•"/>
            </a:pPr>
            <a:r>
              <a:rPr lang="en-US" dirty="0"/>
              <a:t>Transcript</a:t>
            </a:r>
          </a:p>
          <a:p>
            <a:pPr marL="571500" lvl="1" indent="-171450">
              <a:buFont typeface="Arial" panose="020B0604020202020204" pitchFamily="34" charset="0"/>
              <a:buChar char="•"/>
            </a:pPr>
            <a:r>
              <a:rPr lang="en-US" dirty="0"/>
              <a:t>Short answer questions</a:t>
            </a:r>
          </a:p>
          <a:p>
            <a:pPr marL="571500" lvl="1" indent="-171450">
              <a:buFont typeface="Arial" panose="020B0604020202020204" pitchFamily="34" charset="0"/>
              <a:buChar char="•"/>
            </a:pPr>
            <a:r>
              <a:rPr lang="en-US" dirty="0"/>
              <a:t>Emergency contact information</a:t>
            </a:r>
          </a:p>
          <a:p>
            <a:pPr marL="571500" lvl="1" indent="-171450">
              <a:buFont typeface="Arial" panose="020B0604020202020204" pitchFamily="34" charset="0"/>
              <a:buChar char="•"/>
            </a:pPr>
            <a:r>
              <a:rPr lang="en-US" dirty="0"/>
              <a:t>Statement of Responsibilities and Obligations</a:t>
            </a:r>
          </a:p>
          <a:p>
            <a:pPr marL="571500" lvl="1" indent="-171450">
              <a:buFont typeface="Arial" panose="020B0604020202020204" pitchFamily="34" charset="0"/>
              <a:buChar char="•"/>
            </a:pPr>
            <a:r>
              <a:rPr lang="en-US" dirty="0"/>
              <a:t>$250 deposit (refundable only if program cancelled)</a:t>
            </a:r>
          </a:p>
          <a:p>
            <a:endParaRPr lang="en-US" dirty="0"/>
          </a:p>
        </p:txBody>
      </p:sp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C7BD2FC-84F2-C245-895D-E1444C203C5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6588" y="289719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3339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52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erlin-OberbaumBridge_1600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7983"/>
            <a:ext cx="9144000" cy="6097904"/>
          </a:xfrm>
          <a:prstGeom prst="rect">
            <a:avLst/>
          </a:prstGeom>
        </p:spPr>
      </p:pic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73447" y="564169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7085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79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Itinerary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47AF127-1920-8A40-9DB9-22BB37660F5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At this point, I’m just going to insert a few images from the first Arts as Sanctuary course in Berlin from Summer 2018 to give you a sense of our fantastic itinerary and the fun to be had…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D215AAF2-3CA6-F743-A034-2D967AAB341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 rot="5400000">
            <a:off x="4403725" y="2165152"/>
            <a:ext cx="4525963" cy="3394472"/>
          </a:xfrm>
        </p:spPr>
      </p:pic>
    </p:spTree>
    <p:extLst>
      <p:ext uri="{BB962C8B-B14F-4D97-AF65-F5344CB8AC3E}">
        <p14:creationId xmlns:p14="http://schemas.microsoft.com/office/powerpoint/2010/main" val="308215741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4945</TotalTime>
  <Words>389</Words>
  <Application>Microsoft Macintosh PowerPoint</Application>
  <PresentationFormat>On-screen Show (4:3)</PresentationFormat>
  <Paragraphs>86</Paragraphs>
  <Slides>22</Slides>
  <Notes>19</Notes>
  <HiddenSlides>0</HiddenSlides>
  <MMClips>17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6" baseType="lpstr">
      <vt:lpstr>Arial</vt:lpstr>
      <vt:lpstr>Calibri</vt:lpstr>
      <vt:lpstr>Wingdings</vt:lpstr>
      <vt:lpstr>Office Theme</vt:lpstr>
      <vt:lpstr>Arts as Sanctuary in Berlin: Innovation in Arts Engagement and Integration for Refugees </vt:lpstr>
      <vt:lpstr>A new and timely course.</vt:lpstr>
      <vt:lpstr>PowerPoint Presentation</vt:lpstr>
      <vt:lpstr>PowerPoint Presentation</vt:lpstr>
      <vt:lpstr>PowerPoint Presentation</vt:lpstr>
      <vt:lpstr>Dates</vt:lpstr>
      <vt:lpstr>Apply!</vt:lpstr>
      <vt:lpstr>PowerPoint Presentation</vt:lpstr>
      <vt:lpstr>Itinerary</vt:lpstr>
      <vt:lpstr>Arts and Schools</vt:lpstr>
      <vt:lpstr>Museum Visits</vt:lpstr>
      <vt:lpstr>A fantastic public transportation system (involves plenty of walking)</vt:lpstr>
      <vt:lpstr>Berlin Wall Memorial</vt:lpstr>
      <vt:lpstr>Reichstag</vt:lpstr>
      <vt:lpstr>Street Art Tour (one of the absolute favorite parts of the trip in 2018!)</vt:lpstr>
      <vt:lpstr>PowerPoint Presentation</vt:lpstr>
      <vt:lpstr>Expectations</vt:lpstr>
      <vt:lpstr>Accommodation</vt:lpstr>
      <vt:lpstr>Expenses</vt:lpstr>
      <vt:lpstr>Scholarships/Aid</vt:lpstr>
      <vt:lpstr>PowerPoint Presentation</vt:lpstr>
      <vt:lpstr>Something else that might be helpful…</vt:lpstr>
    </vt:vector>
  </TitlesOfParts>
  <Company>Towson University</Company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Arts as Sanctuary in Berlin: Innovation in Arts Engagement and Integration for Refugees</dc:title>
  <dc:creator>Kate Collins</dc:creator>
  <cp:lastModifiedBy>Collins, Kate A.</cp:lastModifiedBy>
  <cp:revision>27</cp:revision>
  <dcterms:created xsi:type="dcterms:W3CDTF">2017-10-22T21:08:06Z</dcterms:created>
  <dcterms:modified xsi:type="dcterms:W3CDTF">2019-09-24T19:28:00Z</dcterms:modified>
</cp:coreProperties>
</file>